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entation.xml" ContentType="application/vnd.openxmlformats-officedocument.presentationml.presentation.main+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4" r:id="rId3"/>
    <p:sldId id="265" r:id="rId4"/>
    <p:sldId id="269" r:id="rId5"/>
    <p:sldId id="272" r:id="rId6"/>
    <p:sldId id="268" r:id="rId7"/>
    <p:sldId id="273"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719"/>
  </p:normalViewPr>
  <p:slideViewPr>
    <p:cSldViewPr snapToGrid="0">
      <p:cViewPr>
        <p:scale>
          <a:sx n="124" d="100"/>
          <a:sy n="124" d="100"/>
        </p:scale>
        <p:origin x="14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customXml" Target="../customXml/item2.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ustomXml" Target="../customXml/item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FBB2C5-EA59-0884-F69A-BF1E33598E5A}"/>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81329304-D8B0-9C87-BC25-AAB2C4A9692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F73F5009-86B6-0115-4D34-4494BA8552AB}"/>
              </a:ext>
            </a:extLst>
          </p:cNvPr>
          <p:cNvSpPr>
            <a:spLocks noGrp="1"/>
          </p:cNvSpPr>
          <p:nvPr>
            <p:ph type="dt" sz="half" idx="10"/>
          </p:nvPr>
        </p:nvSpPr>
        <p:spPr/>
        <p:txBody>
          <a:bodyPr/>
          <a:lstStyle/>
          <a:p>
            <a:fld id="{5DDB5361-55CF-3D4F-8AA9-E4DCDF3EB03E}" type="datetimeFigureOut">
              <a:rPr lang="en-US" smtClean="0"/>
              <a:t>10/24/24</a:t>
            </a:fld>
            <a:endParaRPr lang="en-US"/>
          </a:p>
        </p:txBody>
      </p:sp>
      <p:sp>
        <p:nvSpPr>
          <p:cNvPr id="5" name="Footer Placeholder 4">
            <a:extLst>
              <a:ext uri="{FF2B5EF4-FFF2-40B4-BE49-F238E27FC236}">
                <a16:creationId xmlns:a16="http://schemas.microsoft.com/office/drawing/2014/main" id="{2AE61085-BB8D-16D9-6CF2-2A28A655BEB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72FC78B-DE13-84A1-9F94-12F3EE6EF0F8}"/>
              </a:ext>
            </a:extLst>
          </p:cNvPr>
          <p:cNvSpPr>
            <a:spLocks noGrp="1"/>
          </p:cNvSpPr>
          <p:nvPr>
            <p:ph type="sldNum" sz="quarter" idx="12"/>
          </p:nvPr>
        </p:nvSpPr>
        <p:spPr/>
        <p:txBody>
          <a:bodyPr/>
          <a:lstStyle/>
          <a:p>
            <a:fld id="{C4E02D45-7E5B-4840-8EF7-4604679DEF2F}" type="slidenum">
              <a:rPr lang="en-US" smtClean="0"/>
              <a:t>‹#›</a:t>
            </a:fld>
            <a:endParaRPr lang="en-US"/>
          </a:p>
        </p:txBody>
      </p:sp>
    </p:spTree>
    <p:extLst>
      <p:ext uri="{BB962C8B-B14F-4D97-AF65-F5344CB8AC3E}">
        <p14:creationId xmlns:p14="http://schemas.microsoft.com/office/powerpoint/2010/main" val="412710615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10461E-8BF0-8B28-E041-82AD8D35AA4C}"/>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EB1DFC9F-6ACA-225C-306E-13B67ED930A4}"/>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537A6850-6A78-F989-815C-9F642DE4F36A}"/>
              </a:ext>
            </a:extLst>
          </p:cNvPr>
          <p:cNvSpPr>
            <a:spLocks noGrp="1"/>
          </p:cNvSpPr>
          <p:nvPr>
            <p:ph type="dt" sz="half" idx="10"/>
          </p:nvPr>
        </p:nvSpPr>
        <p:spPr/>
        <p:txBody>
          <a:bodyPr/>
          <a:lstStyle/>
          <a:p>
            <a:fld id="{5DDB5361-55CF-3D4F-8AA9-E4DCDF3EB03E}" type="datetimeFigureOut">
              <a:rPr lang="en-US" smtClean="0"/>
              <a:t>10/24/24</a:t>
            </a:fld>
            <a:endParaRPr lang="en-US"/>
          </a:p>
        </p:txBody>
      </p:sp>
      <p:sp>
        <p:nvSpPr>
          <p:cNvPr id="5" name="Footer Placeholder 4">
            <a:extLst>
              <a:ext uri="{FF2B5EF4-FFF2-40B4-BE49-F238E27FC236}">
                <a16:creationId xmlns:a16="http://schemas.microsoft.com/office/drawing/2014/main" id="{9574675D-15D5-D51A-6DAF-3BEA311957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A8D9670-87EF-F85E-CBEE-1BB0CAE4745C}"/>
              </a:ext>
            </a:extLst>
          </p:cNvPr>
          <p:cNvSpPr>
            <a:spLocks noGrp="1"/>
          </p:cNvSpPr>
          <p:nvPr>
            <p:ph type="sldNum" sz="quarter" idx="12"/>
          </p:nvPr>
        </p:nvSpPr>
        <p:spPr/>
        <p:txBody>
          <a:bodyPr/>
          <a:lstStyle/>
          <a:p>
            <a:fld id="{C4E02D45-7E5B-4840-8EF7-4604679DEF2F}" type="slidenum">
              <a:rPr lang="en-US" smtClean="0"/>
              <a:t>‹#›</a:t>
            </a:fld>
            <a:endParaRPr lang="en-US"/>
          </a:p>
        </p:txBody>
      </p:sp>
    </p:spTree>
    <p:extLst>
      <p:ext uri="{BB962C8B-B14F-4D97-AF65-F5344CB8AC3E}">
        <p14:creationId xmlns:p14="http://schemas.microsoft.com/office/powerpoint/2010/main" val="2142422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26F6C76-1E79-FD5E-8B83-151BEB5488F0}"/>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A0718628-F6BD-80BB-AED2-F7688F4B998A}"/>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D908C971-762C-EC0B-F157-0F758B1A29C2}"/>
              </a:ext>
            </a:extLst>
          </p:cNvPr>
          <p:cNvSpPr>
            <a:spLocks noGrp="1"/>
          </p:cNvSpPr>
          <p:nvPr>
            <p:ph type="dt" sz="half" idx="10"/>
          </p:nvPr>
        </p:nvSpPr>
        <p:spPr/>
        <p:txBody>
          <a:bodyPr/>
          <a:lstStyle/>
          <a:p>
            <a:fld id="{5DDB5361-55CF-3D4F-8AA9-E4DCDF3EB03E}" type="datetimeFigureOut">
              <a:rPr lang="en-US" smtClean="0"/>
              <a:t>10/24/24</a:t>
            </a:fld>
            <a:endParaRPr lang="en-US"/>
          </a:p>
        </p:txBody>
      </p:sp>
      <p:sp>
        <p:nvSpPr>
          <p:cNvPr id="5" name="Footer Placeholder 4">
            <a:extLst>
              <a:ext uri="{FF2B5EF4-FFF2-40B4-BE49-F238E27FC236}">
                <a16:creationId xmlns:a16="http://schemas.microsoft.com/office/drawing/2014/main" id="{823F50AD-B8A6-369E-59E8-24F187FE4C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0731B68-FE8B-B07E-476A-1D2AD931C8A8}"/>
              </a:ext>
            </a:extLst>
          </p:cNvPr>
          <p:cNvSpPr>
            <a:spLocks noGrp="1"/>
          </p:cNvSpPr>
          <p:nvPr>
            <p:ph type="sldNum" sz="quarter" idx="12"/>
          </p:nvPr>
        </p:nvSpPr>
        <p:spPr/>
        <p:txBody>
          <a:bodyPr/>
          <a:lstStyle/>
          <a:p>
            <a:fld id="{C4E02D45-7E5B-4840-8EF7-4604679DEF2F}" type="slidenum">
              <a:rPr lang="en-US" smtClean="0"/>
              <a:t>‹#›</a:t>
            </a:fld>
            <a:endParaRPr lang="en-US"/>
          </a:p>
        </p:txBody>
      </p:sp>
    </p:spTree>
    <p:extLst>
      <p:ext uri="{BB962C8B-B14F-4D97-AF65-F5344CB8AC3E}">
        <p14:creationId xmlns:p14="http://schemas.microsoft.com/office/powerpoint/2010/main" val="4163902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B61B22-1558-669F-7709-E45F0C2A5F4F}"/>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BF0A4F45-410B-3AC3-EDB7-68352E744491}"/>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2EFE2C3-8DD6-3486-7681-D76CE4F7EDA9}"/>
              </a:ext>
            </a:extLst>
          </p:cNvPr>
          <p:cNvSpPr>
            <a:spLocks noGrp="1"/>
          </p:cNvSpPr>
          <p:nvPr>
            <p:ph type="dt" sz="half" idx="10"/>
          </p:nvPr>
        </p:nvSpPr>
        <p:spPr/>
        <p:txBody>
          <a:bodyPr/>
          <a:lstStyle/>
          <a:p>
            <a:fld id="{5DDB5361-55CF-3D4F-8AA9-E4DCDF3EB03E}" type="datetimeFigureOut">
              <a:rPr lang="en-US" smtClean="0"/>
              <a:t>10/24/24</a:t>
            </a:fld>
            <a:endParaRPr lang="en-US"/>
          </a:p>
        </p:txBody>
      </p:sp>
      <p:sp>
        <p:nvSpPr>
          <p:cNvPr id="5" name="Footer Placeholder 4">
            <a:extLst>
              <a:ext uri="{FF2B5EF4-FFF2-40B4-BE49-F238E27FC236}">
                <a16:creationId xmlns:a16="http://schemas.microsoft.com/office/drawing/2014/main" id="{A9C81C24-9C80-F58B-3D64-57A15AC7890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C4DD43-EDD7-A4E7-C752-38505FA4DF4B}"/>
              </a:ext>
            </a:extLst>
          </p:cNvPr>
          <p:cNvSpPr>
            <a:spLocks noGrp="1"/>
          </p:cNvSpPr>
          <p:nvPr>
            <p:ph type="sldNum" sz="quarter" idx="12"/>
          </p:nvPr>
        </p:nvSpPr>
        <p:spPr/>
        <p:txBody>
          <a:bodyPr/>
          <a:lstStyle/>
          <a:p>
            <a:fld id="{C4E02D45-7E5B-4840-8EF7-4604679DEF2F}" type="slidenum">
              <a:rPr lang="en-US" smtClean="0"/>
              <a:t>‹#›</a:t>
            </a:fld>
            <a:endParaRPr lang="en-US"/>
          </a:p>
        </p:txBody>
      </p:sp>
    </p:spTree>
    <p:extLst>
      <p:ext uri="{BB962C8B-B14F-4D97-AF65-F5344CB8AC3E}">
        <p14:creationId xmlns:p14="http://schemas.microsoft.com/office/powerpoint/2010/main" val="4101138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EE92E0-9E1C-930C-B8C9-BFC8C99CEC8C}"/>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8EE866F7-683D-716A-4C4A-4A3030AE8BF6}"/>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337EAD30-5DCB-0F9C-8CE2-40EE6EC23991}"/>
              </a:ext>
            </a:extLst>
          </p:cNvPr>
          <p:cNvSpPr>
            <a:spLocks noGrp="1"/>
          </p:cNvSpPr>
          <p:nvPr>
            <p:ph type="dt" sz="half" idx="10"/>
          </p:nvPr>
        </p:nvSpPr>
        <p:spPr/>
        <p:txBody>
          <a:bodyPr/>
          <a:lstStyle/>
          <a:p>
            <a:fld id="{5DDB5361-55CF-3D4F-8AA9-E4DCDF3EB03E}" type="datetimeFigureOut">
              <a:rPr lang="en-US" smtClean="0"/>
              <a:t>10/24/24</a:t>
            </a:fld>
            <a:endParaRPr lang="en-US"/>
          </a:p>
        </p:txBody>
      </p:sp>
      <p:sp>
        <p:nvSpPr>
          <p:cNvPr id="5" name="Footer Placeholder 4">
            <a:extLst>
              <a:ext uri="{FF2B5EF4-FFF2-40B4-BE49-F238E27FC236}">
                <a16:creationId xmlns:a16="http://schemas.microsoft.com/office/drawing/2014/main" id="{993BCEAF-3A5E-9465-D004-8DA7645B578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23F10C-3A6D-CA48-790D-2F040FADFC6A}"/>
              </a:ext>
            </a:extLst>
          </p:cNvPr>
          <p:cNvSpPr>
            <a:spLocks noGrp="1"/>
          </p:cNvSpPr>
          <p:nvPr>
            <p:ph type="sldNum" sz="quarter" idx="12"/>
          </p:nvPr>
        </p:nvSpPr>
        <p:spPr/>
        <p:txBody>
          <a:bodyPr/>
          <a:lstStyle/>
          <a:p>
            <a:fld id="{C4E02D45-7E5B-4840-8EF7-4604679DEF2F}" type="slidenum">
              <a:rPr lang="en-US" smtClean="0"/>
              <a:t>‹#›</a:t>
            </a:fld>
            <a:endParaRPr lang="en-US"/>
          </a:p>
        </p:txBody>
      </p:sp>
    </p:spTree>
    <p:extLst>
      <p:ext uri="{BB962C8B-B14F-4D97-AF65-F5344CB8AC3E}">
        <p14:creationId xmlns:p14="http://schemas.microsoft.com/office/powerpoint/2010/main" val="36465992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9F8E6D-E8D3-DD51-C51D-844AC9E015BD}"/>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5FF7AADE-C6FC-E1DC-2B7F-59FDD4F83FDD}"/>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010388FE-9BD8-A1C3-DF32-BB5CECDC19C5}"/>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9358B58A-F94F-640B-4576-87614CEF061E}"/>
              </a:ext>
            </a:extLst>
          </p:cNvPr>
          <p:cNvSpPr>
            <a:spLocks noGrp="1"/>
          </p:cNvSpPr>
          <p:nvPr>
            <p:ph type="dt" sz="half" idx="10"/>
          </p:nvPr>
        </p:nvSpPr>
        <p:spPr/>
        <p:txBody>
          <a:bodyPr/>
          <a:lstStyle/>
          <a:p>
            <a:fld id="{5DDB5361-55CF-3D4F-8AA9-E4DCDF3EB03E}" type="datetimeFigureOut">
              <a:rPr lang="en-US" smtClean="0"/>
              <a:t>10/24/24</a:t>
            </a:fld>
            <a:endParaRPr lang="en-US"/>
          </a:p>
        </p:txBody>
      </p:sp>
      <p:sp>
        <p:nvSpPr>
          <p:cNvPr id="6" name="Footer Placeholder 5">
            <a:extLst>
              <a:ext uri="{FF2B5EF4-FFF2-40B4-BE49-F238E27FC236}">
                <a16:creationId xmlns:a16="http://schemas.microsoft.com/office/drawing/2014/main" id="{C88BE8FE-2281-8D28-9CE1-526C52AAC52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0CEA0F7-B520-933E-C173-9887196C7C5D}"/>
              </a:ext>
            </a:extLst>
          </p:cNvPr>
          <p:cNvSpPr>
            <a:spLocks noGrp="1"/>
          </p:cNvSpPr>
          <p:nvPr>
            <p:ph type="sldNum" sz="quarter" idx="12"/>
          </p:nvPr>
        </p:nvSpPr>
        <p:spPr/>
        <p:txBody>
          <a:bodyPr/>
          <a:lstStyle/>
          <a:p>
            <a:fld id="{C4E02D45-7E5B-4840-8EF7-4604679DEF2F}" type="slidenum">
              <a:rPr lang="en-US" smtClean="0"/>
              <a:t>‹#›</a:t>
            </a:fld>
            <a:endParaRPr lang="en-US"/>
          </a:p>
        </p:txBody>
      </p:sp>
    </p:spTree>
    <p:extLst>
      <p:ext uri="{BB962C8B-B14F-4D97-AF65-F5344CB8AC3E}">
        <p14:creationId xmlns:p14="http://schemas.microsoft.com/office/powerpoint/2010/main" val="25835174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59DD59-E003-1AC8-04AF-4FD3CD063D15}"/>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479D4244-C5E1-B078-EE98-3AF0587276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283322A4-B6C1-D2A4-C259-5566AE0FA717}"/>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65A53E68-75E6-BC93-0E93-B2781240F68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81E4B03D-ED77-A4D9-D479-AF4FB024A7CB}"/>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4ED12B33-3F1B-505B-94A0-0146500F92BA}"/>
              </a:ext>
            </a:extLst>
          </p:cNvPr>
          <p:cNvSpPr>
            <a:spLocks noGrp="1"/>
          </p:cNvSpPr>
          <p:nvPr>
            <p:ph type="dt" sz="half" idx="10"/>
          </p:nvPr>
        </p:nvSpPr>
        <p:spPr/>
        <p:txBody>
          <a:bodyPr/>
          <a:lstStyle/>
          <a:p>
            <a:fld id="{5DDB5361-55CF-3D4F-8AA9-E4DCDF3EB03E}" type="datetimeFigureOut">
              <a:rPr lang="en-US" smtClean="0"/>
              <a:t>10/24/24</a:t>
            </a:fld>
            <a:endParaRPr lang="en-US"/>
          </a:p>
        </p:txBody>
      </p:sp>
      <p:sp>
        <p:nvSpPr>
          <p:cNvPr id="8" name="Footer Placeholder 7">
            <a:extLst>
              <a:ext uri="{FF2B5EF4-FFF2-40B4-BE49-F238E27FC236}">
                <a16:creationId xmlns:a16="http://schemas.microsoft.com/office/drawing/2014/main" id="{CF537417-41C6-0622-5E6C-CD4027E575CF}"/>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75577BE-2DCD-F536-578C-BAF63C239B83}"/>
              </a:ext>
            </a:extLst>
          </p:cNvPr>
          <p:cNvSpPr>
            <a:spLocks noGrp="1"/>
          </p:cNvSpPr>
          <p:nvPr>
            <p:ph type="sldNum" sz="quarter" idx="12"/>
          </p:nvPr>
        </p:nvSpPr>
        <p:spPr/>
        <p:txBody>
          <a:bodyPr/>
          <a:lstStyle/>
          <a:p>
            <a:fld id="{C4E02D45-7E5B-4840-8EF7-4604679DEF2F}" type="slidenum">
              <a:rPr lang="en-US" smtClean="0"/>
              <a:t>‹#›</a:t>
            </a:fld>
            <a:endParaRPr lang="en-US"/>
          </a:p>
        </p:txBody>
      </p:sp>
    </p:spTree>
    <p:extLst>
      <p:ext uri="{BB962C8B-B14F-4D97-AF65-F5344CB8AC3E}">
        <p14:creationId xmlns:p14="http://schemas.microsoft.com/office/powerpoint/2010/main" val="3125615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F1B54C-AAAC-1779-D88E-C7B1896B89C2}"/>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219E70BE-2952-6734-2D19-2DB4B47D5845}"/>
              </a:ext>
            </a:extLst>
          </p:cNvPr>
          <p:cNvSpPr>
            <a:spLocks noGrp="1"/>
          </p:cNvSpPr>
          <p:nvPr>
            <p:ph type="dt" sz="half" idx="10"/>
          </p:nvPr>
        </p:nvSpPr>
        <p:spPr/>
        <p:txBody>
          <a:bodyPr/>
          <a:lstStyle/>
          <a:p>
            <a:fld id="{5DDB5361-55CF-3D4F-8AA9-E4DCDF3EB03E}" type="datetimeFigureOut">
              <a:rPr lang="en-US" smtClean="0"/>
              <a:t>10/24/24</a:t>
            </a:fld>
            <a:endParaRPr lang="en-US"/>
          </a:p>
        </p:txBody>
      </p:sp>
      <p:sp>
        <p:nvSpPr>
          <p:cNvPr id="4" name="Footer Placeholder 3">
            <a:extLst>
              <a:ext uri="{FF2B5EF4-FFF2-40B4-BE49-F238E27FC236}">
                <a16:creationId xmlns:a16="http://schemas.microsoft.com/office/drawing/2014/main" id="{4FD06DE4-F992-37F9-A563-3E5AEED7190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AF51FC4-9A65-E80F-7578-FB52628A6F21}"/>
              </a:ext>
            </a:extLst>
          </p:cNvPr>
          <p:cNvSpPr>
            <a:spLocks noGrp="1"/>
          </p:cNvSpPr>
          <p:nvPr>
            <p:ph type="sldNum" sz="quarter" idx="12"/>
          </p:nvPr>
        </p:nvSpPr>
        <p:spPr/>
        <p:txBody>
          <a:bodyPr/>
          <a:lstStyle/>
          <a:p>
            <a:fld id="{C4E02D45-7E5B-4840-8EF7-4604679DEF2F}" type="slidenum">
              <a:rPr lang="en-US" smtClean="0"/>
              <a:t>‹#›</a:t>
            </a:fld>
            <a:endParaRPr lang="en-US"/>
          </a:p>
        </p:txBody>
      </p:sp>
    </p:spTree>
    <p:extLst>
      <p:ext uri="{BB962C8B-B14F-4D97-AF65-F5344CB8AC3E}">
        <p14:creationId xmlns:p14="http://schemas.microsoft.com/office/powerpoint/2010/main" val="16576806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12F49A7-0951-BD45-4FBE-FEBCEE665DDC}"/>
              </a:ext>
            </a:extLst>
          </p:cNvPr>
          <p:cNvSpPr>
            <a:spLocks noGrp="1"/>
          </p:cNvSpPr>
          <p:nvPr>
            <p:ph type="dt" sz="half" idx="10"/>
          </p:nvPr>
        </p:nvSpPr>
        <p:spPr/>
        <p:txBody>
          <a:bodyPr/>
          <a:lstStyle/>
          <a:p>
            <a:fld id="{5DDB5361-55CF-3D4F-8AA9-E4DCDF3EB03E}" type="datetimeFigureOut">
              <a:rPr lang="en-US" smtClean="0"/>
              <a:t>10/24/24</a:t>
            </a:fld>
            <a:endParaRPr lang="en-US"/>
          </a:p>
        </p:txBody>
      </p:sp>
      <p:sp>
        <p:nvSpPr>
          <p:cNvPr id="3" name="Footer Placeholder 2">
            <a:extLst>
              <a:ext uri="{FF2B5EF4-FFF2-40B4-BE49-F238E27FC236}">
                <a16:creationId xmlns:a16="http://schemas.microsoft.com/office/drawing/2014/main" id="{78CC84C8-848B-1BDF-F8F4-2F41C5D65A3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3732B9C-7A56-3A6E-3023-D33ACA692299}"/>
              </a:ext>
            </a:extLst>
          </p:cNvPr>
          <p:cNvSpPr>
            <a:spLocks noGrp="1"/>
          </p:cNvSpPr>
          <p:nvPr>
            <p:ph type="sldNum" sz="quarter" idx="12"/>
          </p:nvPr>
        </p:nvSpPr>
        <p:spPr/>
        <p:txBody>
          <a:bodyPr/>
          <a:lstStyle/>
          <a:p>
            <a:fld id="{C4E02D45-7E5B-4840-8EF7-4604679DEF2F}" type="slidenum">
              <a:rPr lang="en-US" smtClean="0"/>
              <a:t>‹#›</a:t>
            </a:fld>
            <a:endParaRPr lang="en-US"/>
          </a:p>
        </p:txBody>
      </p:sp>
    </p:spTree>
    <p:extLst>
      <p:ext uri="{BB962C8B-B14F-4D97-AF65-F5344CB8AC3E}">
        <p14:creationId xmlns:p14="http://schemas.microsoft.com/office/powerpoint/2010/main" val="2369978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BA670E-1CF0-9A0A-1048-9E1BCBF077D8}"/>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5C16CD22-0372-1682-2EEE-DFE245372F2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F8B9226C-BAB4-5D38-C9A4-24CEBA313A6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61D5DC8-3D4D-0322-D5D1-963B76B2EFC6}"/>
              </a:ext>
            </a:extLst>
          </p:cNvPr>
          <p:cNvSpPr>
            <a:spLocks noGrp="1"/>
          </p:cNvSpPr>
          <p:nvPr>
            <p:ph type="dt" sz="half" idx="10"/>
          </p:nvPr>
        </p:nvSpPr>
        <p:spPr/>
        <p:txBody>
          <a:bodyPr/>
          <a:lstStyle/>
          <a:p>
            <a:fld id="{5DDB5361-55CF-3D4F-8AA9-E4DCDF3EB03E}" type="datetimeFigureOut">
              <a:rPr lang="en-US" smtClean="0"/>
              <a:t>10/24/24</a:t>
            </a:fld>
            <a:endParaRPr lang="en-US"/>
          </a:p>
        </p:txBody>
      </p:sp>
      <p:sp>
        <p:nvSpPr>
          <p:cNvPr id="6" name="Footer Placeholder 5">
            <a:extLst>
              <a:ext uri="{FF2B5EF4-FFF2-40B4-BE49-F238E27FC236}">
                <a16:creationId xmlns:a16="http://schemas.microsoft.com/office/drawing/2014/main" id="{F975E0A4-7BD6-7510-4EE7-BAC03127166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375C81F-3D97-CDBF-7779-B024FCE7E27A}"/>
              </a:ext>
            </a:extLst>
          </p:cNvPr>
          <p:cNvSpPr>
            <a:spLocks noGrp="1"/>
          </p:cNvSpPr>
          <p:nvPr>
            <p:ph type="sldNum" sz="quarter" idx="12"/>
          </p:nvPr>
        </p:nvSpPr>
        <p:spPr/>
        <p:txBody>
          <a:bodyPr/>
          <a:lstStyle/>
          <a:p>
            <a:fld id="{C4E02D45-7E5B-4840-8EF7-4604679DEF2F}" type="slidenum">
              <a:rPr lang="en-US" smtClean="0"/>
              <a:t>‹#›</a:t>
            </a:fld>
            <a:endParaRPr lang="en-US"/>
          </a:p>
        </p:txBody>
      </p:sp>
    </p:spTree>
    <p:extLst>
      <p:ext uri="{BB962C8B-B14F-4D97-AF65-F5344CB8AC3E}">
        <p14:creationId xmlns:p14="http://schemas.microsoft.com/office/powerpoint/2010/main" val="1534269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1CA4FC-CD4F-5334-EE19-54022DFE3D0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EA4513D3-AC99-7B0A-5526-6410EC48E4D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C091A30-0EA8-480C-57B1-711D90D5D3E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CD289867-AA26-5F89-A2F4-DA94D5B35A18}"/>
              </a:ext>
            </a:extLst>
          </p:cNvPr>
          <p:cNvSpPr>
            <a:spLocks noGrp="1"/>
          </p:cNvSpPr>
          <p:nvPr>
            <p:ph type="dt" sz="half" idx="10"/>
          </p:nvPr>
        </p:nvSpPr>
        <p:spPr/>
        <p:txBody>
          <a:bodyPr/>
          <a:lstStyle/>
          <a:p>
            <a:fld id="{5DDB5361-55CF-3D4F-8AA9-E4DCDF3EB03E}" type="datetimeFigureOut">
              <a:rPr lang="en-US" smtClean="0"/>
              <a:t>10/24/24</a:t>
            </a:fld>
            <a:endParaRPr lang="en-US"/>
          </a:p>
        </p:txBody>
      </p:sp>
      <p:sp>
        <p:nvSpPr>
          <p:cNvPr id="6" name="Footer Placeholder 5">
            <a:extLst>
              <a:ext uri="{FF2B5EF4-FFF2-40B4-BE49-F238E27FC236}">
                <a16:creationId xmlns:a16="http://schemas.microsoft.com/office/drawing/2014/main" id="{D73238EF-9867-5570-DA4C-CCB04D7F3AA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93E95AE-F64C-8E60-43E1-F4431D8117BE}"/>
              </a:ext>
            </a:extLst>
          </p:cNvPr>
          <p:cNvSpPr>
            <a:spLocks noGrp="1"/>
          </p:cNvSpPr>
          <p:nvPr>
            <p:ph type="sldNum" sz="quarter" idx="12"/>
          </p:nvPr>
        </p:nvSpPr>
        <p:spPr/>
        <p:txBody>
          <a:bodyPr/>
          <a:lstStyle/>
          <a:p>
            <a:fld id="{C4E02D45-7E5B-4840-8EF7-4604679DEF2F}" type="slidenum">
              <a:rPr lang="en-US" smtClean="0"/>
              <a:t>‹#›</a:t>
            </a:fld>
            <a:endParaRPr lang="en-US"/>
          </a:p>
        </p:txBody>
      </p:sp>
    </p:spTree>
    <p:extLst>
      <p:ext uri="{BB962C8B-B14F-4D97-AF65-F5344CB8AC3E}">
        <p14:creationId xmlns:p14="http://schemas.microsoft.com/office/powerpoint/2010/main" val="15597572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5C0FE0F-2FB4-D934-C430-B1701F9C780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F399CED2-8758-8FC7-1DAD-6C580E26F83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B5F1EB7A-DEDA-2A8A-AEA1-EF10D52E18C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5DDB5361-55CF-3D4F-8AA9-E4DCDF3EB03E}" type="datetimeFigureOut">
              <a:rPr lang="en-US" smtClean="0"/>
              <a:t>10/24/24</a:t>
            </a:fld>
            <a:endParaRPr lang="en-US"/>
          </a:p>
        </p:txBody>
      </p:sp>
      <p:sp>
        <p:nvSpPr>
          <p:cNvPr id="5" name="Footer Placeholder 4">
            <a:extLst>
              <a:ext uri="{FF2B5EF4-FFF2-40B4-BE49-F238E27FC236}">
                <a16:creationId xmlns:a16="http://schemas.microsoft.com/office/drawing/2014/main" id="{11F87025-468E-5169-9940-73784810CD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6784C90-3150-8241-9269-8D8BA4887CB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C4E02D45-7E5B-4840-8EF7-4604679DEF2F}" type="slidenum">
              <a:rPr lang="en-US" smtClean="0"/>
              <a:t>‹#›</a:t>
            </a:fld>
            <a:endParaRPr lang="en-US"/>
          </a:p>
        </p:txBody>
      </p:sp>
    </p:spTree>
    <p:extLst>
      <p:ext uri="{BB962C8B-B14F-4D97-AF65-F5344CB8AC3E}">
        <p14:creationId xmlns:p14="http://schemas.microsoft.com/office/powerpoint/2010/main" val="27020226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0CA07-863C-888C-777F-295E21047BC2}"/>
              </a:ext>
            </a:extLst>
          </p:cNvPr>
          <p:cNvSpPr>
            <a:spLocks noGrp="1"/>
          </p:cNvSpPr>
          <p:nvPr>
            <p:ph type="ctrTitle"/>
          </p:nvPr>
        </p:nvSpPr>
        <p:spPr>
          <a:xfrm>
            <a:off x="1524000" y="1445474"/>
            <a:ext cx="9144000" cy="2387600"/>
          </a:xfrm>
        </p:spPr>
        <p:txBody>
          <a:bodyPr>
            <a:normAutofit fontScale="90000"/>
          </a:bodyPr>
          <a:lstStyle/>
          <a:p>
            <a:r>
              <a:rPr lang="en-AU" i="1" dirty="0">
                <a:effectLst/>
                <a:latin typeface="Helvetica" pitchFamily="2" charset="0"/>
              </a:rPr>
              <a:t>Minding Your Business or Your Child?</a:t>
            </a:r>
            <a:br>
              <a:rPr lang="en-AU" dirty="0">
                <a:effectLst/>
                <a:latin typeface="Helvetica" pitchFamily="2" charset="0"/>
              </a:rPr>
            </a:br>
            <a:r>
              <a:rPr lang="en-AU" i="1" dirty="0">
                <a:effectLst/>
                <a:latin typeface="Helvetica" pitchFamily="2" charset="0"/>
              </a:rPr>
              <a:t>Motherhood and the Entrepreneurship Gap</a:t>
            </a:r>
            <a:endParaRPr lang="en-US" dirty="0"/>
          </a:p>
        </p:txBody>
      </p:sp>
      <p:sp>
        <p:nvSpPr>
          <p:cNvPr id="3" name="Subtitle 2">
            <a:extLst>
              <a:ext uri="{FF2B5EF4-FFF2-40B4-BE49-F238E27FC236}">
                <a16:creationId xmlns:a16="http://schemas.microsoft.com/office/drawing/2014/main" id="{BC44A58F-0C08-225E-853A-414B7B4D0F08}"/>
              </a:ext>
            </a:extLst>
          </p:cNvPr>
          <p:cNvSpPr>
            <a:spLocks noGrp="1"/>
          </p:cNvSpPr>
          <p:nvPr>
            <p:ph type="subTitle" idx="1"/>
          </p:nvPr>
        </p:nvSpPr>
        <p:spPr>
          <a:xfrm>
            <a:off x="1524000" y="4218726"/>
            <a:ext cx="9144000" cy="1655762"/>
          </a:xfrm>
        </p:spPr>
        <p:txBody>
          <a:bodyPr>
            <a:normAutofit fontScale="92500" lnSpcReduction="10000"/>
          </a:bodyPr>
          <a:lstStyle/>
          <a:p>
            <a:r>
              <a:rPr lang="en-AU" sz="3000" i="1" dirty="0">
                <a:effectLst/>
                <a:latin typeface="Helvetica" pitchFamily="2" charset="0"/>
              </a:rPr>
              <a:t>Valentina Rutigliano</a:t>
            </a:r>
          </a:p>
          <a:p>
            <a:endParaRPr lang="en-AU" dirty="0">
              <a:effectLst/>
              <a:latin typeface="Helvetica" pitchFamily="2" charset="0"/>
            </a:endParaRPr>
          </a:p>
          <a:p>
            <a:r>
              <a:rPr lang="en-US" sz="2200" dirty="0">
                <a:solidFill>
                  <a:schemeClr val="tx1">
                    <a:lumMod val="50000"/>
                    <a:lumOff val="50000"/>
                  </a:schemeClr>
                </a:solidFill>
              </a:rPr>
              <a:t>Discussion by Valentina Duque</a:t>
            </a:r>
          </a:p>
          <a:p>
            <a:r>
              <a:rPr lang="en-US" sz="2200" dirty="0">
                <a:solidFill>
                  <a:schemeClr val="tx1">
                    <a:lumMod val="50000"/>
                    <a:lumOff val="50000"/>
                  </a:schemeClr>
                </a:solidFill>
              </a:rPr>
              <a:t>American University</a:t>
            </a:r>
          </a:p>
        </p:txBody>
      </p:sp>
    </p:spTree>
    <p:extLst>
      <p:ext uri="{BB962C8B-B14F-4D97-AF65-F5344CB8AC3E}">
        <p14:creationId xmlns:p14="http://schemas.microsoft.com/office/powerpoint/2010/main" val="37006791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AE9F0C-F7F3-36F1-CE0D-72B9328E5F01}"/>
              </a:ext>
            </a:extLst>
          </p:cNvPr>
          <p:cNvSpPr>
            <a:spLocks noGrp="1"/>
          </p:cNvSpPr>
          <p:nvPr>
            <p:ph type="title"/>
          </p:nvPr>
        </p:nvSpPr>
        <p:spPr/>
        <p:txBody>
          <a:bodyPr/>
          <a:lstStyle/>
          <a:p>
            <a:r>
              <a:rPr lang="en-US" dirty="0"/>
              <a:t>General impressions</a:t>
            </a:r>
          </a:p>
        </p:txBody>
      </p:sp>
      <p:sp>
        <p:nvSpPr>
          <p:cNvPr id="3" name="Content Placeholder 2">
            <a:extLst>
              <a:ext uri="{FF2B5EF4-FFF2-40B4-BE49-F238E27FC236}">
                <a16:creationId xmlns:a16="http://schemas.microsoft.com/office/drawing/2014/main" id="{20C74610-A2D6-8863-9CCD-811059072E8A}"/>
              </a:ext>
            </a:extLst>
          </p:cNvPr>
          <p:cNvSpPr>
            <a:spLocks noGrp="1"/>
          </p:cNvSpPr>
          <p:nvPr>
            <p:ph idx="1"/>
          </p:nvPr>
        </p:nvSpPr>
        <p:spPr/>
        <p:txBody>
          <a:bodyPr/>
          <a:lstStyle/>
          <a:p>
            <a:r>
              <a:rPr lang="en-US" dirty="0"/>
              <a:t>Very nice research paper!</a:t>
            </a:r>
          </a:p>
          <a:p>
            <a:endParaRPr lang="en-US" dirty="0"/>
          </a:p>
          <a:p>
            <a:r>
              <a:rPr lang="en-US" dirty="0"/>
              <a:t>Excellent data and very interesting setting!</a:t>
            </a:r>
          </a:p>
          <a:p>
            <a:endParaRPr lang="en-US" dirty="0"/>
          </a:p>
          <a:p>
            <a:r>
              <a:rPr lang="en-US" dirty="0"/>
              <a:t>Credible results, nicely discussed</a:t>
            </a:r>
          </a:p>
          <a:p>
            <a:endParaRPr lang="en-US" dirty="0"/>
          </a:p>
          <a:p>
            <a:r>
              <a:rPr lang="en-US" dirty="0"/>
              <a:t>Also, very thorough with lots of analyses, and a bit too long (it’s a JMP!!)</a:t>
            </a:r>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4281375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2869C5-CB34-5E1E-5945-A9D452E4564B}"/>
              </a:ext>
            </a:extLst>
          </p:cNvPr>
          <p:cNvSpPr>
            <a:spLocks noGrp="1"/>
          </p:cNvSpPr>
          <p:nvPr>
            <p:ph type="title"/>
          </p:nvPr>
        </p:nvSpPr>
        <p:spPr/>
        <p:txBody>
          <a:bodyPr/>
          <a:lstStyle/>
          <a:p>
            <a:r>
              <a:rPr lang="en-US" dirty="0"/>
              <a:t>Research question and findings (in a nutshell!)</a:t>
            </a:r>
          </a:p>
        </p:txBody>
      </p:sp>
      <p:sp>
        <p:nvSpPr>
          <p:cNvPr id="3" name="Content Placeholder 2">
            <a:extLst>
              <a:ext uri="{FF2B5EF4-FFF2-40B4-BE49-F238E27FC236}">
                <a16:creationId xmlns:a16="http://schemas.microsoft.com/office/drawing/2014/main" id="{B586423C-AEB6-ED48-46DC-6B44ADE4B5CF}"/>
              </a:ext>
            </a:extLst>
          </p:cNvPr>
          <p:cNvSpPr>
            <a:spLocks noGrp="1"/>
          </p:cNvSpPr>
          <p:nvPr>
            <p:ph idx="1"/>
          </p:nvPr>
        </p:nvSpPr>
        <p:spPr/>
        <p:txBody>
          <a:bodyPr>
            <a:normAutofit/>
          </a:bodyPr>
          <a:lstStyle/>
          <a:p>
            <a:r>
              <a:rPr lang="en-US" dirty="0"/>
              <a:t>What is the effect of childbirth on entrepreneurial women’s labor market outcomes?</a:t>
            </a:r>
          </a:p>
          <a:p>
            <a:pPr lvl="1"/>
            <a:r>
              <a:rPr lang="en-US" dirty="0"/>
              <a:t>Important question with a novel angle: focus on women in employment </a:t>
            </a:r>
            <a:r>
              <a:rPr lang="en-AU" dirty="0"/>
              <a:t>roles that can be hard to replace</a:t>
            </a:r>
          </a:p>
          <a:p>
            <a:pPr lvl="1"/>
            <a:endParaRPr lang="en-US" dirty="0"/>
          </a:p>
          <a:p>
            <a:pPr lvl="1"/>
            <a:endParaRPr lang="en-US" dirty="0"/>
          </a:p>
          <a:p>
            <a:r>
              <a:rPr lang="en-US" dirty="0"/>
              <a:t>Empirical approach: Use various sources of Canadian administrative data (</a:t>
            </a:r>
            <a:r>
              <a:rPr lang="en-AU" i="1" dirty="0">
                <a:effectLst/>
                <a:latin typeface="Helvetica" pitchFamily="2" charset="0"/>
              </a:rPr>
              <a:t>Canadian Employer-Employee Dynamics Dataset linked to data on firm ownership structure</a:t>
            </a:r>
            <a:r>
              <a:rPr lang="en-US" dirty="0"/>
              <a:t>) to estimate event-time studies around 1</a:t>
            </a:r>
            <a:r>
              <a:rPr lang="en-US" baseline="30000" dirty="0"/>
              <a:t>st</a:t>
            </a:r>
            <a:r>
              <a:rPr lang="en-US" dirty="0"/>
              <a:t> childbirth</a:t>
            </a:r>
          </a:p>
          <a:p>
            <a:endParaRPr lang="en-US" dirty="0"/>
          </a:p>
          <a:p>
            <a:endParaRPr lang="en-US" dirty="0"/>
          </a:p>
        </p:txBody>
      </p:sp>
    </p:spTree>
    <p:extLst>
      <p:ext uri="{BB962C8B-B14F-4D97-AF65-F5344CB8AC3E}">
        <p14:creationId xmlns:p14="http://schemas.microsoft.com/office/powerpoint/2010/main" val="34765001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A17E0B-1BAC-38BB-6963-5D04639AA5F7}"/>
              </a:ext>
            </a:extLst>
          </p:cNvPr>
          <p:cNvSpPr>
            <a:spLocks noGrp="1"/>
          </p:cNvSpPr>
          <p:nvPr>
            <p:ph type="title"/>
          </p:nvPr>
        </p:nvSpPr>
        <p:spPr/>
        <p:txBody>
          <a:bodyPr/>
          <a:lstStyle/>
          <a:p>
            <a:r>
              <a:rPr lang="en-US" dirty="0"/>
              <a:t>Empirical strategy + Results</a:t>
            </a:r>
          </a:p>
        </p:txBody>
      </p:sp>
      <p:sp>
        <p:nvSpPr>
          <p:cNvPr id="3" name="Content Placeholder 2">
            <a:extLst>
              <a:ext uri="{FF2B5EF4-FFF2-40B4-BE49-F238E27FC236}">
                <a16:creationId xmlns:a16="http://schemas.microsoft.com/office/drawing/2014/main" id="{9B30E035-1836-46D1-6256-078989CA449A}"/>
              </a:ext>
            </a:extLst>
          </p:cNvPr>
          <p:cNvSpPr>
            <a:spLocks noGrp="1"/>
          </p:cNvSpPr>
          <p:nvPr>
            <p:ph idx="1"/>
          </p:nvPr>
        </p:nvSpPr>
        <p:spPr/>
        <p:txBody>
          <a:bodyPr>
            <a:normAutofit fontScale="62500" lnSpcReduction="20000"/>
          </a:bodyPr>
          <a:lstStyle/>
          <a:p>
            <a:r>
              <a:rPr lang="en-AU" dirty="0">
                <a:effectLst/>
                <a:latin typeface="Helvetica" pitchFamily="2" charset="0"/>
              </a:rPr>
              <a:t>Focuses on entrepreneurs who started their</a:t>
            </a:r>
            <a:r>
              <a:rPr lang="en-AU" dirty="0">
                <a:latin typeface="Helvetica" pitchFamily="2" charset="0"/>
              </a:rPr>
              <a:t> </a:t>
            </a:r>
            <a:r>
              <a:rPr lang="en-AU" dirty="0">
                <a:effectLst/>
                <a:latin typeface="Helvetica" pitchFamily="2" charset="0"/>
              </a:rPr>
              <a:t>firm at least two years prior to their first childbirth </a:t>
            </a:r>
          </a:p>
          <a:p>
            <a:r>
              <a:rPr lang="en-AU" dirty="0">
                <a:effectLst/>
                <a:latin typeface="Helvetica" pitchFamily="2" charset="0"/>
              </a:rPr>
              <a:t>Conducts event studies around childbirth, using as control group firm entrepreneur</a:t>
            </a:r>
            <a:r>
              <a:rPr lang="en-AU" dirty="0">
                <a:latin typeface="Helvetica" pitchFamily="2" charset="0"/>
              </a:rPr>
              <a:t> </a:t>
            </a:r>
            <a:r>
              <a:rPr lang="en-AU" dirty="0">
                <a:effectLst/>
                <a:latin typeface="Helvetica" pitchFamily="2" charset="0"/>
              </a:rPr>
              <a:t>women w/o children (among other control groups)</a:t>
            </a:r>
          </a:p>
          <a:p>
            <a:endParaRPr lang="en-AU" dirty="0">
              <a:effectLst/>
              <a:latin typeface="Helvetica" pitchFamily="2" charset="0"/>
            </a:endParaRPr>
          </a:p>
          <a:p>
            <a:r>
              <a:rPr lang="en-AU" dirty="0">
                <a:effectLst/>
                <a:latin typeface="Helvetica" pitchFamily="2" charset="0"/>
              </a:rPr>
              <a:t>Effects on women: </a:t>
            </a:r>
          </a:p>
          <a:p>
            <a:pPr lvl="1"/>
            <a:r>
              <a:rPr lang="en-AU" dirty="0">
                <a:effectLst/>
                <a:latin typeface="Helvetica" pitchFamily="2" charset="0"/>
              </a:rPr>
              <a:t>Childbirth</a:t>
            </a:r>
            <a:r>
              <a:rPr lang="en-AU" dirty="0">
                <a:latin typeface="Helvetica" pitchFamily="2" charset="0"/>
              </a:rPr>
              <a:t> </a:t>
            </a:r>
            <a:r>
              <a:rPr lang="en-AU" dirty="0">
                <a:effectLst/>
                <a:latin typeface="Helvetica" pitchFamily="2" charset="0"/>
              </a:rPr>
              <a:t>reduces income by 18% on average over 5 years </a:t>
            </a:r>
          </a:p>
          <a:p>
            <a:pPr lvl="1"/>
            <a:r>
              <a:rPr lang="en-AU" dirty="0">
                <a:effectLst/>
                <a:latin typeface="Helvetica" pitchFamily="2" charset="0"/>
              </a:rPr>
              <a:t>Women are more likely to leave entrepreneurship </a:t>
            </a:r>
          </a:p>
          <a:p>
            <a:endParaRPr lang="en-AU" i="1" dirty="0">
              <a:effectLst/>
              <a:latin typeface="Helvetica" pitchFamily="2" charset="0"/>
            </a:endParaRPr>
          </a:p>
          <a:p>
            <a:r>
              <a:rPr lang="en-AU" i="1" dirty="0">
                <a:effectLst/>
                <a:latin typeface="Helvetica" pitchFamily="2" charset="0"/>
              </a:rPr>
              <a:t>Effects on firms: </a:t>
            </a:r>
          </a:p>
          <a:p>
            <a:pPr lvl="1"/>
            <a:r>
              <a:rPr lang="en-AU" i="1" dirty="0">
                <a:effectLst/>
                <a:latin typeface="Helvetica" pitchFamily="2" charset="0"/>
              </a:rPr>
              <a:t>Sales decline by 21%, assets</a:t>
            </a:r>
            <a:r>
              <a:rPr lang="en-AU" dirty="0">
                <a:latin typeface="Helvetica" pitchFamily="2" charset="0"/>
              </a:rPr>
              <a:t> </a:t>
            </a:r>
            <a:r>
              <a:rPr lang="en-AU" i="1" dirty="0">
                <a:effectLst/>
                <a:latin typeface="Helvetica" pitchFamily="2" charset="0"/>
              </a:rPr>
              <a:t>by 17%, and profits by 21%</a:t>
            </a:r>
          </a:p>
          <a:p>
            <a:pPr lvl="1"/>
            <a:r>
              <a:rPr lang="en-AU" i="1" dirty="0">
                <a:effectLst/>
                <a:latin typeface="Helvetica" pitchFamily="2" charset="0"/>
              </a:rPr>
              <a:t>Effects extend beyond</a:t>
            </a:r>
            <a:r>
              <a:rPr lang="en-AU" i="1" dirty="0">
                <a:latin typeface="Helvetica" pitchFamily="2" charset="0"/>
              </a:rPr>
              <a:t> </a:t>
            </a:r>
            <a:r>
              <a:rPr lang="en-AU" i="1" dirty="0">
                <a:effectLst/>
                <a:latin typeface="Helvetica" pitchFamily="2" charset="0"/>
              </a:rPr>
              <a:t>mere downsizing: firms become less profitable: profit margins and return on assets decrease by 6% and 7% respectively</a:t>
            </a:r>
          </a:p>
          <a:p>
            <a:pPr lvl="1"/>
            <a:r>
              <a:rPr lang="en-AU" i="1" dirty="0">
                <a:effectLst/>
                <a:latin typeface="Helvetica" pitchFamily="2" charset="0"/>
              </a:rPr>
              <a:t>2.5% reduction in the likelihood of these firms remaining operational</a:t>
            </a:r>
            <a:endParaRPr lang="en-AU" dirty="0">
              <a:effectLst/>
              <a:latin typeface="Helvetica" pitchFamily="2" charset="0"/>
            </a:endParaRPr>
          </a:p>
          <a:p>
            <a:endParaRPr lang="en-AU" dirty="0">
              <a:effectLst/>
              <a:latin typeface="Helvetica" pitchFamily="2" charset="0"/>
            </a:endParaRPr>
          </a:p>
          <a:p>
            <a:r>
              <a:rPr lang="en-AU" dirty="0">
                <a:effectLst/>
                <a:latin typeface="Helvetica" pitchFamily="2" charset="0"/>
              </a:rPr>
              <a:t>No effect on fathers</a:t>
            </a:r>
          </a:p>
          <a:p>
            <a:endParaRPr lang="en-AU" dirty="0">
              <a:effectLst/>
              <a:latin typeface="Helvetica" pitchFamily="2" charset="0"/>
            </a:endParaRPr>
          </a:p>
          <a:p>
            <a:endParaRPr lang="en-US" dirty="0"/>
          </a:p>
        </p:txBody>
      </p:sp>
    </p:spTree>
    <p:extLst>
      <p:ext uri="{BB962C8B-B14F-4D97-AF65-F5344CB8AC3E}">
        <p14:creationId xmlns:p14="http://schemas.microsoft.com/office/powerpoint/2010/main" val="3362936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25825B-320C-A35C-E076-2D5035C48AF9}"/>
              </a:ext>
            </a:extLst>
          </p:cNvPr>
          <p:cNvSpPr>
            <a:spLocks noGrp="1"/>
          </p:cNvSpPr>
          <p:nvPr>
            <p:ph type="title"/>
          </p:nvPr>
        </p:nvSpPr>
        <p:spPr/>
        <p:txBody>
          <a:bodyPr/>
          <a:lstStyle/>
          <a:p>
            <a:r>
              <a:rPr lang="en-US" dirty="0"/>
              <a:t>Mechanisms</a:t>
            </a:r>
          </a:p>
        </p:txBody>
      </p:sp>
      <p:sp>
        <p:nvSpPr>
          <p:cNvPr id="3" name="Content Placeholder 2">
            <a:extLst>
              <a:ext uri="{FF2B5EF4-FFF2-40B4-BE49-F238E27FC236}">
                <a16:creationId xmlns:a16="http://schemas.microsoft.com/office/drawing/2014/main" id="{C485CB21-F5F3-4254-C1C5-D5F41D04B149}"/>
              </a:ext>
            </a:extLst>
          </p:cNvPr>
          <p:cNvSpPr>
            <a:spLocks noGrp="1"/>
          </p:cNvSpPr>
          <p:nvPr>
            <p:ph idx="1"/>
          </p:nvPr>
        </p:nvSpPr>
        <p:spPr/>
        <p:txBody>
          <a:bodyPr>
            <a:normAutofit fontScale="70000" lnSpcReduction="20000"/>
          </a:bodyPr>
          <a:lstStyle/>
          <a:p>
            <a:r>
              <a:rPr lang="en-AU" dirty="0">
                <a:latin typeface="Helvetica" pitchFamily="2" charset="0"/>
              </a:rPr>
              <a:t>R</a:t>
            </a:r>
            <a:r>
              <a:rPr lang="en-AU" dirty="0">
                <a:effectLst/>
                <a:latin typeface="Helvetica" pitchFamily="2" charset="0"/>
              </a:rPr>
              <a:t>isk taking:</a:t>
            </a:r>
          </a:p>
          <a:p>
            <a:pPr lvl="1"/>
            <a:r>
              <a:rPr lang="en-AU" i="1" dirty="0">
                <a:effectLst/>
                <a:latin typeface="Helvetica" pitchFamily="2" charset="0"/>
              </a:rPr>
              <a:t>The decline in firm outcomes appears to reflect a genuine drop in performance rather than a strategic shift toward safer investments</a:t>
            </a:r>
            <a:endParaRPr lang="en-AU" dirty="0">
              <a:effectLst/>
              <a:latin typeface="Helvetica" pitchFamily="2" charset="0"/>
            </a:endParaRPr>
          </a:p>
          <a:p>
            <a:endParaRPr lang="en-AU" dirty="0">
              <a:effectLst/>
              <a:latin typeface="Helvetica" pitchFamily="2" charset="0"/>
            </a:endParaRPr>
          </a:p>
          <a:p>
            <a:r>
              <a:rPr lang="en-AU" dirty="0">
                <a:effectLst/>
                <a:latin typeface="Helvetica" pitchFamily="2" charset="0"/>
              </a:rPr>
              <a:t>Specialization within the household:</a:t>
            </a:r>
          </a:p>
          <a:p>
            <a:pPr lvl="1"/>
            <a:r>
              <a:rPr lang="en-AU" i="1" dirty="0">
                <a:effectLst/>
                <a:latin typeface="Helvetica" pitchFamily="2" charset="0"/>
              </a:rPr>
              <a:t>The decline in women’s entrepreneurial activity after childbirth cannot be</a:t>
            </a:r>
            <a:r>
              <a:rPr lang="en-AU" i="1" dirty="0">
                <a:latin typeface="Helvetica" pitchFamily="2" charset="0"/>
              </a:rPr>
              <a:t> </a:t>
            </a:r>
            <a:r>
              <a:rPr lang="en-AU" i="1" dirty="0">
                <a:effectLst/>
                <a:latin typeface="Helvetica" pitchFamily="2" charset="0"/>
              </a:rPr>
              <a:t>fully explained by income-maximizing household specialization</a:t>
            </a:r>
            <a:endParaRPr lang="en-AU" dirty="0">
              <a:effectLst/>
              <a:latin typeface="Helvetica" pitchFamily="2" charset="0"/>
            </a:endParaRPr>
          </a:p>
          <a:p>
            <a:endParaRPr lang="en-AU" dirty="0">
              <a:latin typeface="Helvetica" pitchFamily="2" charset="0"/>
            </a:endParaRPr>
          </a:p>
          <a:p>
            <a:r>
              <a:rPr lang="en-AU" dirty="0">
                <a:latin typeface="Helvetica" pitchFamily="2" charset="0"/>
              </a:rPr>
              <a:t>C</a:t>
            </a:r>
            <a:r>
              <a:rPr lang="en-AU" dirty="0">
                <a:effectLst/>
                <a:latin typeface="Helvetica" pitchFamily="2" charset="0"/>
              </a:rPr>
              <a:t>ultural norms: </a:t>
            </a:r>
          </a:p>
          <a:p>
            <a:pPr lvl="1"/>
            <a:r>
              <a:rPr lang="en-AU" dirty="0">
                <a:latin typeface="Helvetica" pitchFamily="2" charset="0"/>
              </a:rPr>
              <a:t>By focussing on </a:t>
            </a:r>
            <a:r>
              <a:rPr lang="en-AU" i="1" dirty="0">
                <a:effectLst/>
                <a:latin typeface="Helvetica" pitchFamily="2" charset="0"/>
              </a:rPr>
              <a:t>second generation immigrants to Canada, results show that women from cultures with more traditional</a:t>
            </a:r>
            <a:r>
              <a:rPr lang="en-AU" i="1" dirty="0">
                <a:latin typeface="Helvetica" pitchFamily="2" charset="0"/>
              </a:rPr>
              <a:t> </a:t>
            </a:r>
            <a:r>
              <a:rPr lang="en-AU" i="1" dirty="0">
                <a:effectLst/>
                <a:latin typeface="Helvetica" pitchFamily="2" charset="0"/>
              </a:rPr>
              <a:t>gender norms experience a sharper decline in firm outcomes following childbirth</a:t>
            </a:r>
            <a:endParaRPr lang="en-AU" dirty="0">
              <a:effectLst/>
              <a:latin typeface="Helvetica" pitchFamily="2" charset="0"/>
            </a:endParaRPr>
          </a:p>
          <a:p>
            <a:endParaRPr lang="en-AU" dirty="0">
              <a:latin typeface="Helvetica" pitchFamily="2" charset="0"/>
            </a:endParaRPr>
          </a:p>
          <a:p>
            <a:r>
              <a:rPr lang="en-AU" dirty="0">
                <a:latin typeface="Helvetica" pitchFamily="2" charset="0"/>
              </a:rPr>
              <a:t>C</a:t>
            </a:r>
            <a:r>
              <a:rPr lang="en-AU" dirty="0">
                <a:effectLst/>
                <a:latin typeface="Helvetica" pitchFamily="2" charset="0"/>
              </a:rPr>
              <a:t>hildcare support networks:</a:t>
            </a:r>
          </a:p>
          <a:p>
            <a:pPr lvl="1"/>
            <a:r>
              <a:rPr lang="en-AU" dirty="0">
                <a:latin typeface="Helvetica" pitchFamily="2" charset="0"/>
              </a:rPr>
              <a:t>Closeness to </a:t>
            </a:r>
            <a:r>
              <a:rPr lang="en-AU" dirty="0">
                <a:effectLst/>
                <a:latin typeface="Helvetica" pitchFamily="2" charset="0"/>
              </a:rPr>
              <a:t>grandparents and access to childcare helps mitigate declines in </a:t>
            </a:r>
            <a:r>
              <a:rPr lang="en-AU" i="1" dirty="0">
                <a:effectLst/>
                <a:latin typeface="Helvetica" pitchFamily="2" charset="0"/>
              </a:rPr>
              <a:t>business outcomes after childbirth</a:t>
            </a:r>
            <a:endParaRPr lang="en-AU" dirty="0">
              <a:effectLst/>
              <a:latin typeface="Helvetica" pitchFamily="2" charset="0"/>
            </a:endParaRPr>
          </a:p>
          <a:p>
            <a:endParaRPr lang="en-US" dirty="0"/>
          </a:p>
        </p:txBody>
      </p:sp>
    </p:spTree>
    <p:extLst>
      <p:ext uri="{BB962C8B-B14F-4D97-AF65-F5344CB8AC3E}">
        <p14:creationId xmlns:p14="http://schemas.microsoft.com/office/powerpoint/2010/main" val="12715944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D7CA4-7832-7BE9-428D-2300141F4726}"/>
              </a:ext>
            </a:extLst>
          </p:cNvPr>
          <p:cNvSpPr>
            <a:spLocks noGrp="1"/>
          </p:cNvSpPr>
          <p:nvPr>
            <p:ph type="title"/>
          </p:nvPr>
        </p:nvSpPr>
        <p:spPr/>
        <p:txBody>
          <a:bodyPr/>
          <a:lstStyle/>
          <a:p>
            <a:r>
              <a:rPr lang="en-US" dirty="0"/>
              <a:t>Comment I: Context</a:t>
            </a:r>
          </a:p>
        </p:txBody>
      </p:sp>
      <p:sp>
        <p:nvSpPr>
          <p:cNvPr id="3" name="Content Placeholder 2">
            <a:extLst>
              <a:ext uri="{FF2B5EF4-FFF2-40B4-BE49-F238E27FC236}">
                <a16:creationId xmlns:a16="http://schemas.microsoft.com/office/drawing/2014/main" id="{B1BFA117-62EF-EE85-A073-FA54AF81A968}"/>
              </a:ext>
            </a:extLst>
          </p:cNvPr>
          <p:cNvSpPr>
            <a:spLocks noGrp="1"/>
          </p:cNvSpPr>
          <p:nvPr>
            <p:ph idx="1"/>
          </p:nvPr>
        </p:nvSpPr>
        <p:spPr>
          <a:xfrm>
            <a:off x="838200" y="1496852"/>
            <a:ext cx="10515600" cy="4667250"/>
          </a:xfrm>
        </p:spPr>
        <p:txBody>
          <a:bodyPr>
            <a:normAutofit fontScale="70000" lnSpcReduction="20000"/>
          </a:bodyPr>
          <a:lstStyle/>
          <a:p>
            <a:r>
              <a:rPr lang="en-US" dirty="0"/>
              <a:t>What is especial about entrepreneurial jobs? Why focus on women employed in this particular sector? </a:t>
            </a:r>
          </a:p>
          <a:p>
            <a:pPr lvl="1"/>
            <a:r>
              <a:rPr lang="en-US" dirty="0"/>
              <a:t>The paper states:</a:t>
            </a:r>
          </a:p>
          <a:p>
            <a:pPr lvl="2"/>
            <a:r>
              <a:rPr lang="en-AU" sz="2400" dirty="0"/>
              <a:t>young firms play a crucial role for job creation and economic growth</a:t>
            </a:r>
          </a:p>
          <a:p>
            <a:pPr lvl="2"/>
            <a:r>
              <a:rPr lang="en-AU" sz="2400" dirty="0"/>
              <a:t>young firms are heavily reliant on the human capital of their founders</a:t>
            </a:r>
          </a:p>
          <a:p>
            <a:endParaRPr lang="en-US" dirty="0"/>
          </a:p>
          <a:p>
            <a:r>
              <a:rPr lang="en-US" dirty="0"/>
              <a:t>What % of firms are entrepreneurs in Canada? In other developed countries?</a:t>
            </a:r>
          </a:p>
          <a:p>
            <a:pPr lvl="1"/>
            <a:r>
              <a:rPr lang="en-US" dirty="0"/>
              <a:t>What are the characteristics of these firms in your data? Large? Small? N of workers? Is there variation by type of firm? (given your large-scale data, perhaps you could explore some heterogeneity)</a:t>
            </a:r>
          </a:p>
          <a:p>
            <a:pPr lvl="1"/>
            <a:r>
              <a:rPr lang="en-US" dirty="0"/>
              <a:t>Informative about the general implications of results </a:t>
            </a:r>
          </a:p>
          <a:p>
            <a:endParaRPr lang="en-US" dirty="0"/>
          </a:p>
          <a:p>
            <a:r>
              <a:rPr lang="en-US" sz="2900" dirty="0"/>
              <a:t>Who are these women self-selecting into entrepreneurship? </a:t>
            </a:r>
            <a:r>
              <a:rPr lang="en-AU" sz="2900" dirty="0"/>
              <a:t>What do you need to become an entrepreneur in Canada? Education, capital, networks, etc.? </a:t>
            </a:r>
            <a:r>
              <a:rPr lang="en-US" sz="2900" dirty="0"/>
              <a:t>How do they differ from other employed women? Human capital? Family income? Location? Sector of the economy?</a:t>
            </a:r>
          </a:p>
          <a:p>
            <a:endParaRPr lang="en-US" dirty="0"/>
          </a:p>
          <a:p>
            <a:r>
              <a:rPr lang="en-US" dirty="0"/>
              <a:t>Should we expect more/less pronounced impacts of childbirth on employment outcomes among these women?</a:t>
            </a:r>
          </a:p>
          <a:p>
            <a:endParaRPr lang="en-US" dirty="0"/>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3628439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20BAC-27EB-E459-AA97-2FA75959443B}"/>
              </a:ext>
            </a:extLst>
          </p:cNvPr>
          <p:cNvSpPr>
            <a:spLocks noGrp="1"/>
          </p:cNvSpPr>
          <p:nvPr>
            <p:ph type="title"/>
          </p:nvPr>
        </p:nvSpPr>
        <p:spPr/>
        <p:txBody>
          <a:bodyPr>
            <a:normAutofit/>
          </a:bodyPr>
          <a:lstStyle/>
          <a:p>
            <a:r>
              <a:rPr lang="en-AU" dirty="0">
                <a:effectLst/>
                <a:latin typeface="Helvetica" pitchFamily="2" charset="0"/>
              </a:rPr>
              <a:t>Comment II: An alternative (complementary?) mechanism</a:t>
            </a:r>
            <a:endParaRPr lang="en-US" dirty="0"/>
          </a:p>
        </p:txBody>
      </p:sp>
      <p:sp>
        <p:nvSpPr>
          <p:cNvPr id="3" name="Content Placeholder 2">
            <a:extLst>
              <a:ext uri="{FF2B5EF4-FFF2-40B4-BE49-F238E27FC236}">
                <a16:creationId xmlns:a16="http://schemas.microsoft.com/office/drawing/2014/main" id="{3F8988F4-9E52-1A3D-C8AD-6E4028D6C1D9}"/>
              </a:ext>
            </a:extLst>
          </p:cNvPr>
          <p:cNvSpPr>
            <a:spLocks noGrp="1"/>
          </p:cNvSpPr>
          <p:nvPr>
            <p:ph idx="1"/>
          </p:nvPr>
        </p:nvSpPr>
        <p:spPr/>
        <p:txBody>
          <a:bodyPr>
            <a:noAutofit/>
          </a:bodyPr>
          <a:lstStyle/>
          <a:p>
            <a:r>
              <a:rPr lang="en-US" sz="2300" dirty="0">
                <a:latin typeface="Helvetica" pitchFamily="2" charset="0"/>
              </a:rPr>
              <a:t>Considering the large negative effects of childbirth on employment and firm outcomes, can we assume that </a:t>
            </a:r>
            <a:r>
              <a:rPr lang="en-AU" sz="2300" dirty="0">
                <a:latin typeface="Helvetica" pitchFamily="2" charset="0"/>
              </a:rPr>
              <a:t>women are underestimating the impact of motherhood on their future </a:t>
            </a:r>
            <a:r>
              <a:rPr lang="en-AU" sz="2300" dirty="0" err="1">
                <a:latin typeface="Helvetica" pitchFamily="2" charset="0"/>
              </a:rPr>
              <a:t>labor</a:t>
            </a:r>
            <a:r>
              <a:rPr lang="en-AU" sz="2300" dirty="0">
                <a:latin typeface="Helvetica" pitchFamily="2" charset="0"/>
              </a:rPr>
              <a:t> supply (</a:t>
            </a:r>
            <a:r>
              <a:rPr lang="en-AU" sz="2300" dirty="0" err="1">
                <a:latin typeface="Helvetica" pitchFamily="2" charset="0"/>
              </a:rPr>
              <a:t>Kuziemko</a:t>
            </a:r>
            <a:r>
              <a:rPr lang="en-AU" sz="2300" dirty="0">
                <a:latin typeface="Helvetica" pitchFamily="2" charset="0"/>
              </a:rPr>
              <a:t> et al. 2018, R&amp;R, QJE)?</a:t>
            </a:r>
          </a:p>
          <a:p>
            <a:pPr lvl="1"/>
            <a:r>
              <a:rPr lang="en-AU" sz="1900" dirty="0">
                <a:latin typeface="Helvetica" pitchFamily="2" charset="0"/>
              </a:rPr>
              <a:t>Is motherhood (and what it implies in terms of time, effort, resources, etc.) an information shock to women beliefs?</a:t>
            </a:r>
          </a:p>
          <a:p>
            <a:pPr lvl="1"/>
            <a:r>
              <a:rPr lang="en-AU" sz="1900" dirty="0">
                <a:latin typeface="Helvetica" pitchFamily="2" charset="0"/>
              </a:rPr>
              <a:t>Are entrepreneurial women more/less informed/prepared about the costs of childbirth/motherhood than other employed women? </a:t>
            </a:r>
            <a:endParaRPr lang="en-AU" sz="2300" dirty="0">
              <a:latin typeface="Helvetica" pitchFamily="2" charset="0"/>
            </a:endParaRPr>
          </a:p>
          <a:p>
            <a:endParaRPr lang="en-US" sz="2300" dirty="0">
              <a:latin typeface="Helvetica" pitchFamily="2" charset="0"/>
            </a:endParaRPr>
          </a:p>
          <a:p>
            <a:r>
              <a:rPr lang="en-US" sz="2300" dirty="0">
                <a:latin typeface="Helvetica" pitchFamily="2" charset="0"/>
              </a:rPr>
              <a:t>Can you explore this channel? Do you know anything regarding their fertility aspirations at the time of human capital investments? Do these women with, probably high human capital, eventually return to the labor force? If yes, do they switch to more stable/secure jobs in firms? </a:t>
            </a:r>
          </a:p>
          <a:p>
            <a:pPr lvl="1"/>
            <a:r>
              <a:rPr lang="en-US" sz="2300" dirty="0">
                <a:latin typeface="Helvetica" pitchFamily="2" charset="0"/>
              </a:rPr>
              <a:t>Informative about the type of selection</a:t>
            </a:r>
            <a:endParaRPr lang="en-AU" sz="2300" dirty="0">
              <a:latin typeface="Helvetica" pitchFamily="2" charset="0"/>
            </a:endParaRPr>
          </a:p>
          <a:p>
            <a:endParaRPr lang="en-AU" sz="2300" dirty="0">
              <a:latin typeface="Helvetica" pitchFamily="2" charset="0"/>
            </a:endParaRPr>
          </a:p>
          <a:p>
            <a:endParaRPr lang="en-AU" sz="2300" dirty="0">
              <a:latin typeface="Helvetica" pitchFamily="2" charset="0"/>
            </a:endParaRPr>
          </a:p>
          <a:p>
            <a:pPr lvl="1"/>
            <a:endParaRPr lang="en-AU" sz="2300" dirty="0">
              <a:effectLst/>
              <a:latin typeface="Helvetica" pitchFamily="2" charset="0"/>
            </a:endParaRPr>
          </a:p>
          <a:p>
            <a:endParaRPr lang="en-US" sz="2300" dirty="0">
              <a:latin typeface="Helvetica" pitchFamily="2" charset="0"/>
            </a:endParaRPr>
          </a:p>
        </p:txBody>
      </p:sp>
    </p:spTree>
    <p:extLst>
      <p:ext uri="{BB962C8B-B14F-4D97-AF65-F5344CB8AC3E}">
        <p14:creationId xmlns:p14="http://schemas.microsoft.com/office/powerpoint/2010/main" val="2607941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AE8334-B244-1B2B-41BA-A0F016355A21}"/>
              </a:ext>
            </a:extLst>
          </p:cNvPr>
          <p:cNvSpPr>
            <a:spLocks noGrp="1"/>
          </p:cNvSpPr>
          <p:nvPr>
            <p:ph type="title"/>
          </p:nvPr>
        </p:nvSpPr>
        <p:spPr/>
        <p:txBody>
          <a:bodyPr/>
          <a:lstStyle/>
          <a:p>
            <a:r>
              <a:rPr lang="en-US" dirty="0"/>
              <a:t>Comment III: Previous literature</a:t>
            </a:r>
          </a:p>
        </p:txBody>
      </p:sp>
      <p:sp>
        <p:nvSpPr>
          <p:cNvPr id="3" name="Content Placeholder 2">
            <a:extLst>
              <a:ext uri="{FF2B5EF4-FFF2-40B4-BE49-F238E27FC236}">
                <a16:creationId xmlns:a16="http://schemas.microsoft.com/office/drawing/2014/main" id="{96F9740B-FEF0-1187-9A27-191659BBE79F}"/>
              </a:ext>
            </a:extLst>
          </p:cNvPr>
          <p:cNvSpPr>
            <a:spLocks noGrp="1"/>
          </p:cNvSpPr>
          <p:nvPr>
            <p:ph idx="1"/>
          </p:nvPr>
        </p:nvSpPr>
        <p:spPr/>
        <p:txBody>
          <a:bodyPr>
            <a:normAutofit fontScale="85000" lnSpcReduction="10000"/>
          </a:bodyPr>
          <a:lstStyle/>
          <a:p>
            <a:r>
              <a:rPr lang="en-US" dirty="0"/>
              <a:t>How do your results compare to those in the child penalty literature more broadly?</a:t>
            </a:r>
          </a:p>
          <a:p>
            <a:pPr lvl="1"/>
            <a:r>
              <a:rPr lang="en-US" dirty="0"/>
              <a:t>In Canada and in other developed countries?</a:t>
            </a:r>
          </a:p>
          <a:p>
            <a:pPr lvl="1"/>
            <a:r>
              <a:rPr lang="en-US" dirty="0"/>
              <a:t>Informative about the selection of women into this sector</a:t>
            </a:r>
          </a:p>
          <a:p>
            <a:endParaRPr lang="en-US" dirty="0"/>
          </a:p>
          <a:p>
            <a:r>
              <a:rPr lang="en-US" dirty="0"/>
              <a:t>Heterogeneity by women’s age?</a:t>
            </a:r>
          </a:p>
          <a:p>
            <a:pPr lvl="1"/>
            <a:r>
              <a:rPr lang="en-US" dirty="0"/>
              <a:t>Are the negative effects on labor market outcomes smaller for women who become entrepreneur YEARS AFTER childbirth (e.g., when children are in school)? Could you test this in your data?</a:t>
            </a:r>
          </a:p>
          <a:p>
            <a:endParaRPr lang="en-US" dirty="0"/>
          </a:p>
          <a:p>
            <a:r>
              <a:rPr lang="en-US" dirty="0"/>
              <a:t>Could informational interventions work?</a:t>
            </a:r>
          </a:p>
          <a:p>
            <a:pPr lvl="1"/>
            <a:r>
              <a:rPr lang="en-US" dirty="0"/>
              <a:t>Could informing women about the “true” employment costs of childbirth when they are investing in their human capital help mitigate the effects of childbirth on employment?</a:t>
            </a:r>
          </a:p>
          <a:p>
            <a:pPr lvl="1"/>
            <a:endParaRPr lang="en-US" dirty="0"/>
          </a:p>
          <a:p>
            <a:endParaRPr lang="en-US" dirty="0"/>
          </a:p>
          <a:p>
            <a:endParaRPr lang="en-US" dirty="0"/>
          </a:p>
          <a:p>
            <a:pPr lvl="1"/>
            <a:endParaRPr lang="en-US" dirty="0"/>
          </a:p>
        </p:txBody>
      </p:sp>
    </p:spTree>
    <p:extLst>
      <p:ext uri="{BB962C8B-B14F-4D97-AF65-F5344CB8AC3E}">
        <p14:creationId xmlns:p14="http://schemas.microsoft.com/office/powerpoint/2010/main" val="332465986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577137C8E37D8498EDAAF2506888FEC" ma:contentTypeVersion="4" ma:contentTypeDescription="Create a new document." ma:contentTypeScope="" ma:versionID="3b4e9b9f606d3ebe211529657aeb6999">
  <xsd:schema xmlns:xsd="http://www.w3.org/2001/XMLSchema" xmlns:xs="http://www.w3.org/2001/XMLSchema" xmlns:p="http://schemas.microsoft.com/office/2006/metadata/properties" xmlns:ns2="f4889040-224b-4f99-b78f-469ee0baa050" targetNamespace="http://schemas.microsoft.com/office/2006/metadata/properties" ma:root="true" ma:fieldsID="1e0b716937d162930242a3701c7661f3" ns2:_="">
    <xsd:import namespace="f4889040-224b-4f99-b78f-469ee0baa050"/>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4889040-224b-4f99-b78f-469ee0baa05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DCA4077-23DC-4CFF-8401-A913A48C22E8}"/>
</file>

<file path=customXml/itemProps2.xml><?xml version="1.0" encoding="utf-8"?>
<ds:datastoreItem xmlns:ds="http://schemas.openxmlformats.org/officeDocument/2006/customXml" ds:itemID="{773730EF-9155-471A-9983-D660579A0A7E}"/>
</file>

<file path=customXml/itemProps3.xml><?xml version="1.0" encoding="utf-8"?>
<ds:datastoreItem xmlns:ds="http://schemas.openxmlformats.org/officeDocument/2006/customXml" ds:itemID="{81854BC4-6366-4863-832D-03C7233467EA}"/>
</file>

<file path=docProps/app.xml><?xml version="1.0" encoding="utf-8"?>
<Properties xmlns="http://schemas.openxmlformats.org/officeDocument/2006/extended-properties" xmlns:vt="http://schemas.openxmlformats.org/officeDocument/2006/docPropsVTypes">
  <TotalTime>13925</TotalTime>
  <Words>795</Words>
  <Application>Microsoft Macintosh PowerPoint</Application>
  <PresentationFormat>Widescreen</PresentationFormat>
  <Paragraphs>83</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Aptos</vt:lpstr>
      <vt:lpstr>Aptos Display</vt:lpstr>
      <vt:lpstr>Arial</vt:lpstr>
      <vt:lpstr>Helvetica</vt:lpstr>
      <vt:lpstr>Office Theme</vt:lpstr>
      <vt:lpstr>Minding Your Business or Your Child? Motherhood and the Entrepreneurship Gap</vt:lpstr>
      <vt:lpstr>General impressions</vt:lpstr>
      <vt:lpstr>Research question and findings (in a nutshell!)</vt:lpstr>
      <vt:lpstr>Empirical strategy + Results</vt:lpstr>
      <vt:lpstr>Mechanisms</vt:lpstr>
      <vt:lpstr>Comment I: Context</vt:lpstr>
      <vt:lpstr>Comment II: An alternative (complementary?) mechanism</vt:lpstr>
      <vt:lpstr>Comment III: Previous literature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Valentina Duque</dc:creator>
  <cp:lastModifiedBy>Valentina Duque</cp:lastModifiedBy>
  <cp:revision>52</cp:revision>
  <dcterms:created xsi:type="dcterms:W3CDTF">2024-10-17T23:24:00Z</dcterms:created>
  <dcterms:modified xsi:type="dcterms:W3CDTF">2024-10-30T15:55:06Z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0x010100D577137C8E37D8498EDAAF2506888FEC</vt:lpwstr>
  </property>
  <property fmtid="{D5CDD505-2E9C-101B-9397-08002B2CF9AE}" pid="3" name="Order">
    <vt:r8>39800</vt:r8>
  </property>
  <property fmtid="{D5CDD505-2E9C-101B-9397-08002B2CF9AE}" pid="4" name="_ExtendedDescription">
    <vt:lpwstr/>
  </property>
  <property fmtid="{D5CDD505-2E9C-101B-9397-08002B2CF9AE}" pid="5" name="TriggerFlowInfo">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ies>
</file>